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66B0A-0A2B-4CD8-A18F-B1C3FA1EC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8B39A8-8C16-4112-A9D1-42BAD2087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976A0-319B-420E-AE7E-EC2F495B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5D641-A235-4253-BA10-7D6D20E8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FD5E-6160-42EF-A6C4-DB5052AA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1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74194-0E59-4C14-9BFF-8289C257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BBD64-C185-4B07-B6F1-ACFC26765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DEB0C-7B1D-4351-B992-F603BEF1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C3B25-E5DD-4537-8FD3-9A0C6E34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05063-07F2-4FE5-B779-39B628B1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69C88C-DFA8-4322-B537-CBCD2328E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E9F69-FD01-4D46-9D04-0CE6F36FF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90DC1-B20C-41E0-85EE-C0B608A7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C1CFD-B546-4D1F-84B6-1F0EB3D2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1AAE6-2DA1-4E4A-B8ED-751CF195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E286E-BF6D-4F70-8967-D9BA29B9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4650E-D834-400A-9EE9-D4F536334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C9C7-6932-44A0-B033-8C9C0199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484F-3C43-4B3B-827C-3A82CD50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15398-07C9-4196-955A-D52ED423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85A1D-F705-41AF-906E-3028D0691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18891-16D1-44C1-B23D-3C93885C3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2D007-7C05-4761-B63E-F5B2F6D7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19C96-A571-496D-BFC3-D85411A8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A92CF-FF31-421C-8AFC-9A27A72C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EC176-5C57-44BB-AF52-1F567313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430A9-B355-44E1-A048-7AEA6EA7A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A69AD3-575B-4B81-B3B9-0F7CE0060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79AD3-A8DF-42AE-B8A9-870FCBFB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98203-91D2-460E-BF4C-481E0294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52E82-0E22-4FB7-B721-F2B7893B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1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F2D2E-0BAE-4103-93B9-7B7C3647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D3ADB-102C-44E9-950B-1E95DA650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4CD29-1DB3-43D1-89DB-C575C0CC9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153D3-818A-4166-81F7-FBC7283D3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0B1AF-6D9E-48C0-825B-37694BE9E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2DE61-E83F-402D-827B-FEBB1C23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FC3D-660B-4DCD-927E-17DBCFE5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D6AC7-77D2-4699-B325-A2C89D1E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2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90984-B794-479C-8DDE-0A9230AA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C79B0-20A1-4585-AEBA-735D598BC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BA4DF-D86D-4649-A34F-4915F7AFC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8C2CE-BF22-4F2B-B494-E2C8A4EC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2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43590-D4DC-4B26-A753-579AAFE97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4C37F-DACB-42C0-9B7E-FC04FC9A7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DB500-7CAC-42F7-8C5D-026C6C64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2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A139-822A-422E-B105-84AA9CC3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44270-0D19-44EA-9DF5-CD0505427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6A529-CB35-4450-A137-910F33AD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4AE07-B8A6-446F-A387-FBF40930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1CD1B-2D89-4B46-AB60-38574963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4B514-3994-4DF2-9913-7D06E625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98719-D3CE-4CF0-9246-52E16EF0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D08DA0-F7A2-4147-9758-60EB631C5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89BA1-4BBF-46FF-9C46-052A23036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EE660-787F-40E6-A075-F5C5D60E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83696-73FF-4921-9C5C-F68950F8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08A52-BECA-4721-AF42-F641E646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6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7A7664-89D0-4E30-BC02-ED041942A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C40D1-3BBD-4286-A592-AD9206BB1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8E4BA-E3DF-476D-8EF7-09125765D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075C-42BE-44A3-A9B3-D06758F4E79A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38AD-1566-40AC-83DA-DD9B6C748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33E1F-00D0-4022-A056-6A5719B74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AF4B3-195A-46D1-BFB0-4B343FB2D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974E-5ABE-4E0E-9B33-B02B9F57C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7455" y="152545"/>
            <a:ext cx="7301345" cy="1316037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L’appel</a:t>
            </a:r>
            <a:r>
              <a:rPr lang="en-US" sz="3200" b="1" dirty="0"/>
              <a:t> des souvenirs</a:t>
            </a:r>
            <a:br>
              <a:rPr lang="en-US" sz="3200" b="1" dirty="0"/>
            </a:br>
            <a:r>
              <a:rPr lang="en-US" sz="3200" b="1" dirty="0"/>
              <a:t>Livre p.12-13</a:t>
            </a:r>
            <a:br>
              <a:rPr lang="en-US" sz="3200" b="1" dirty="0"/>
            </a:br>
            <a:r>
              <a:rPr lang="en-US" sz="3200" b="1" dirty="0" err="1">
                <a:solidFill>
                  <a:srgbClr val="FF0000"/>
                </a:solidFill>
              </a:rPr>
              <a:t>Corrigé</a:t>
            </a:r>
            <a:r>
              <a:rPr lang="en-US" sz="3200" b="1" dirty="0">
                <a:solidFill>
                  <a:srgbClr val="FF0000"/>
                </a:solidFill>
              </a:rPr>
              <a:t> (suite</a:t>
            </a:r>
            <a:r>
              <a:rPr lang="en-US" sz="3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8965D0-9E94-4851-8FEA-118710428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945" y="1773238"/>
            <a:ext cx="12039599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200" dirty="0"/>
              <a:t>N.3 a ) </a:t>
            </a:r>
            <a:r>
              <a:rPr lang="en-US" sz="11200" dirty="0">
                <a:solidFill>
                  <a:srgbClr val="FF0000"/>
                </a:solidFill>
              </a:rPr>
              <a:t>Les deux </a:t>
            </a:r>
            <a:r>
              <a:rPr lang="en-US" sz="11200" dirty="0" err="1">
                <a:solidFill>
                  <a:srgbClr val="FF0000"/>
                </a:solidFill>
              </a:rPr>
              <a:t>endroits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dont</a:t>
            </a:r>
            <a:r>
              <a:rPr lang="en-US" sz="11200" dirty="0">
                <a:solidFill>
                  <a:srgbClr val="FF0000"/>
                </a:solidFill>
              </a:rPr>
              <a:t> se </a:t>
            </a:r>
            <a:r>
              <a:rPr lang="en-US" sz="11200" dirty="0" err="1">
                <a:solidFill>
                  <a:srgbClr val="FF0000"/>
                </a:solidFill>
              </a:rPr>
              <a:t>souvient</a:t>
            </a:r>
            <a:r>
              <a:rPr lang="en-US" sz="11200" dirty="0">
                <a:solidFill>
                  <a:srgbClr val="FF0000"/>
                </a:solidFill>
              </a:rPr>
              <a:t> le </a:t>
            </a:r>
            <a:r>
              <a:rPr lang="en-US" sz="11200" dirty="0" err="1">
                <a:solidFill>
                  <a:srgbClr val="FF0000"/>
                </a:solidFill>
              </a:rPr>
              <a:t>narrateur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sont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l’orphelinat</a:t>
            </a:r>
            <a:r>
              <a:rPr lang="en-US" sz="11200" dirty="0">
                <a:solidFill>
                  <a:srgbClr val="FF0000"/>
                </a:solidFill>
              </a:rPr>
              <a:t> et </a:t>
            </a:r>
            <a:r>
              <a:rPr lang="en-US" sz="11200" dirty="0" err="1">
                <a:solidFill>
                  <a:srgbClr val="FF0000"/>
                </a:solidFill>
              </a:rPr>
              <a:t>sa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maison</a:t>
            </a:r>
            <a:r>
              <a:rPr lang="en-US" sz="112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11200" dirty="0">
                <a:solidFill>
                  <a:srgbClr val="FF0000"/>
                </a:solidFill>
              </a:rPr>
              <a:t>b) Il passe d’un </a:t>
            </a:r>
            <a:r>
              <a:rPr lang="en-US" sz="11200" dirty="0" err="1">
                <a:solidFill>
                  <a:srgbClr val="FF0000"/>
                </a:solidFill>
              </a:rPr>
              <a:t>endroit</a:t>
            </a:r>
            <a:r>
              <a:rPr lang="en-US" sz="11200" dirty="0">
                <a:solidFill>
                  <a:srgbClr val="FF0000"/>
                </a:solidFill>
              </a:rPr>
              <a:t> à </a:t>
            </a:r>
            <a:r>
              <a:rPr lang="en-US" sz="11200" dirty="0" err="1">
                <a:solidFill>
                  <a:srgbClr val="FF0000"/>
                </a:solidFill>
              </a:rPr>
              <a:t>l’autre</a:t>
            </a:r>
            <a:r>
              <a:rPr lang="en-US" sz="11200" dirty="0">
                <a:solidFill>
                  <a:srgbClr val="FF0000"/>
                </a:solidFill>
              </a:rPr>
              <a:t>, dans son souvenir, grâce à la sensation olfactive.</a:t>
            </a:r>
          </a:p>
          <a:p>
            <a:pPr algn="l"/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en-US" sz="11200" dirty="0"/>
              <a:t>N.4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L’orphelinat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est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l’endroit</a:t>
            </a:r>
            <a:r>
              <a:rPr lang="en-US" sz="11200" dirty="0">
                <a:solidFill>
                  <a:srgbClr val="FF0000"/>
                </a:solidFill>
              </a:rPr>
              <a:t> qui ne </a:t>
            </a:r>
            <a:r>
              <a:rPr lang="en-US" sz="11200" dirty="0" err="1">
                <a:solidFill>
                  <a:srgbClr val="FF0000"/>
                </a:solidFill>
              </a:rPr>
              <a:t>plaît</a:t>
            </a:r>
            <a:r>
              <a:rPr lang="en-US" sz="11200" dirty="0">
                <a:solidFill>
                  <a:srgbClr val="FF0000"/>
                </a:solidFill>
              </a:rPr>
              <a:t> point au </a:t>
            </a:r>
            <a:r>
              <a:rPr lang="en-US" sz="11200" dirty="0" err="1">
                <a:solidFill>
                  <a:srgbClr val="FF0000"/>
                </a:solidFill>
              </a:rPr>
              <a:t>narrateur</a:t>
            </a:r>
            <a:r>
              <a:rPr lang="en-US" sz="11200" dirty="0">
                <a:solidFill>
                  <a:srgbClr val="FF0000"/>
                </a:solidFill>
              </a:rPr>
              <a:t>: il le </a:t>
            </a:r>
            <a:r>
              <a:rPr lang="en-US" sz="11200" dirty="0" err="1">
                <a:solidFill>
                  <a:srgbClr val="FF0000"/>
                </a:solidFill>
              </a:rPr>
              <a:t>considère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comme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une</a:t>
            </a:r>
            <a:r>
              <a:rPr lang="en-US" sz="11200" dirty="0">
                <a:solidFill>
                  <a:srgbClr val="FF0000"/>
                </a:solidFill>
              </a:rPr>
              <a:t> immense cage, </a:t>
            </a:r>
            <a:r>
              <a:rPr lang="en-US" sz="11200" dirty="0" err="1">
                <a:solidFill>
                  <a:srgbClr val="FF0000"/>
                </a:solidFill>
              </a:rPr>
              <a:t>une</a:t>
            </a:r>
            <a:r>
              <a:rPr lang="en-US" sz="11200" dirty="0">
                <a:solidFill>
                  <a:srgbClr val="FF0000"/>
                </a:solidFill>
              </a:rPr>
              <a:t> prison(l.1). </a:t>
            </a:r>
            <a:r>
              <a:rPr lang="en-US" sz="11200" dirty="0" err="1">
                <a:solidFill>
                  <a:srgbClr val="FF0000"/>
                </a:solidFill>
              </a:rPr>
              <a:t>Cet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endroit</a:t>
            </a:r>
            <a:r>
              <a:rPr lang="en-US" sz="11200" dirty="0">
                <a:solidFill>
                  <a:srgbClr val="FF0000"/>
                </a:solidFill>
              </a:rPr>
              <a:t> pour </a:t>
            </a:r>
            <a:r>
              <a:rPr lang="en-US" sz="11200" dirty="0" err="1">
                <a:solidFill>
                  <a:srgbClr val="FF0000"/>
                </a:solidFill>
              </a:rPr>
              <a:t>lui</a:t>
            </a:r>
            <a:r>
              <a:rPr lang="en-US" sz="11200" dirty="0">
                <a:solidFill>
                  <a:srgbClr val="FF0000"/>
                </a:solidFill>
              </a:rPr>
              <a:t> manque de </a:t>
            </a:r>
            <a:r>
              <a:rPr lang="en-US" sz="11200" dirty="0" err="1">
                <a:solidFill>
                  <a:srgbClr val="FF0000"/>
                </a:solidFill>
              </a:rPr>
              <a:t>chaleur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familière</a:t>
            </a:r>
            <a:r>
              <a:rPr lang="en-US" sz="11200" dirty="0">
                <a:solidFill>
                  <a:srgbClr val="FF0000"/>
                </a:solidFill>
              </a:rPr>
              <a:t>, </a:t>
            </a:r>
            <a:r>
              <a:rPr lang="en-US" sz="11200" dirty="0" err="1">
                <a:solidFill>
                  <a:srgbClr val="FF0000"/>
                </a:solidFill>
              </a:rPr>
              <a:t>rien</a:t>
            </a:r>
            <a:r>
              <a:rPr lang="en-US" sz="11200" dirty="0">
                <a:solidFill>
                  <a:srgbClr val="FF0000"/>
                </a:solidFill>
              </a:rPr>
              <a:t> ne </a:t>
            </a:r>
            <a:r>
              <a:rPr lang="en-US" sz="11200" dirty="0" err="1">
                <a:solidFill>
                  <a:srgbClr val="FF0000"/>
                </a:solidFill>
              </a:rPr>
              <a:t>ressemblait</a:t>
            </a:r>
            <a:r>
              <a:rPr lang="en-US" sz="11200" dirty="0">
                <a:solidFill>
                  <a:srgbClr val="FF0000"/>
                </a:solidFill>
              </a:rPr>
              <a:t> à chez </a:t>
            </a:r>
            <a:r>
              <a:rPr lang="en-US" sz="11200" dirty="0" err="1">
                <a:solidFill>
                  <a:srgbClr val="FF0000"/>
                </a:solidFill>
              </a:rPr>
              <a:t>lui</a:t>
            </a:r>
            <a:r>
              <a:rPr lang="en-US" sz="11200" dirty="0">
                <a:solidFill>
                  <a:srgbClr val="FF0000"/>
                </a:solidFill>
              </a:rPr>
              <a:t>, </a:t>
            </a:r>
            <a:r>
              <a:rPr lang="en-US" sz="11200" dirty="0" err="1">
                <a:solidFill>
                  <a:srgbClr val="FF0000"/>
                </a:solidFill>
              </a:rPr>
              <a:t>là-bas,il</a:t>
            </a:r>
            <a:r>
              <a:rPr lang="en-US" sz="11200" dirty="0">
                <a:solidFill>
                  <a:srgbClr val="FF0000"/>
                </a:solidFill>
              </a:rPr>
              <a:t> vit solitaire, plié sur </a:t>
            </a:r>
            <a:r>
              <a:rPr lang="en-US" sz="11200" dirty="0" err="1">
                <a:solidFill>
                  <a:srgbClr val="FF0000"/>
                </a:solidFill>
              </a:rPr>
              <a:t>lui-même</a:t>
            </a:r>
            <a:r>
              <a:rPr lang="en-US" sz="11200" dirty="0">
                <a:solidFill>
                  <a:srgbClr val="FF0000"/>
                </a:solidFill>
              </a:rPr>
              <a:t>, dans un coin(l.17)</a:t>
            </a:r>
          </a:p>
          <a:p>
            <a:pPr algn="l"/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en-US" sz="11200" dirty="0"/>
              <a:t>N.5</a:t>
            </a:r>
            <a:r>
              <a:rPr lang="en-US" sz="11200" dirty="0">
                <a:solidFill>
                  <a:srgbClr val="FF0000"/>
                </a:solidFill>
              </a:rPr>
              <a:t> a) Le champ lexical </a:t>
            </a:r>
            <a:r>
              <a:rPr lang="en-US" sz="11200" dirty="0" err="1">
                <a:solidFill>
                  <a:srgbClr val="FF0000"/>
                </a:solidFill>
              </a:rPr>
              <a:t>relatif</a:t>
            </a:r>
            <a:r>
              <a:rPr lang="en-US" sz="11200" dirty="0">
                <a:solidFill>
                  <a:srgbClr val="FF0000"/>
                </a:solidFill>
              </a:rPr>
              <a:t> à </a:t>
            </a:r>
            <a:r>
              <a:rPr lang="en-US" sz="11200" dirty="0" err="1">
                <a:solidFill>
                  <a:srgbClr val="FF0000"/>
                </a:solidFill>
              </a:rPr>
              <a:t>l’affection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est</a:t>
            </a:r>
            <a:r>
              <a:rPr lang="en-US" sz="11200" dirty="0">
                <a:solidFill>
                  <a:srgbClr val="FF0000"/>
                </a:solidFill>
              </a:rPr>
              <a:t> le </a:t>
            </a:r>
            <a:r>
              <a:rPr lang="en-US" sz="11200" dirty="0" err="1">
                <a:solidFill>
                  <a:srgbClr val="FF0000"/>
                </a:solidFill>
              </a:rPr>
              <a:t>suivant”senteur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familière</a:t>
            </a:r>
            <a:r>
              <a:rPr lang="en-US" sz="11200" dirty="0">
                <a:solidFill>
                  <a:srgbClr val="FF0000"/>
                </a:solidFill>
              </a:rPr>
              <a:t>(l.4), </a:t>
            </a:r>
            <a:r>
              <a:rPr lang="en-US" sz="11200" dirty="0" err="1">
                <a:solidFill>
                  <a:srgbClr val="FF0000"/>
                </a:solidFill>
              </a:rPr>
              <a:t>jaillissemnt</a:t>
            </a:r>
            <a:r>
              <a:rPr lang="en-US" sz="11200" dirty="0">
                <a:solidFill>
                  <a:srgbClr val="FF0000"/>
                </a:solidFill>
              </a:rPr>
              <a:t> de bonheur(l.14), un </a:t>
            </a:r>
            <a:r>
              <a:rPr lang="en-US" sz="11200" dirty="0" err="1">
                <a:solidFill>
                  <a:srgbClr val="FF0000"/>
                </a:solidFill>
              </a:rPr>
              <a:t>baiser</a:t>
            </a:r>
            <a:r>
              <a:rPr lang="en-US" sz="11200" dirty="0">
                <a:solidFill>
                  <a:srgbClr val="FF0000"/>
                </a:solidFill>
              </a:rPr>
              <a:t>(l.22), la douceur de </a:t>
            </a:r>
            <a:r>
              <a:rPr lang="en-US" sz="11200" dirty="0" err="1">
                <a:solidFill>
                  <a:srgbClr val="FF0000"/>
                </a:solidFill>
              </a:rPr>
              <a:t>sa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voix</a:t>
            </a:r>
            <a:r>
              <a:rPr lang="en-US" sz="11200" dirty="0">
                <a:solidFill>
                  <a:srgbClr val="FF0000"/>
                </a:solidFill>
              </a:rPr>
              <a:t> et de </a:t>
            </a:r>
            <a:r>
              <a:rPr lang="en-US" sz="11200" dirty="0" err="1">
                <a:solidFill>
                  <a:srgbClr val="FF0000"/>
                </a:solidFill>
              </a:rPr>
              <a:t>ses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gestes</a:t>
            </a:r>
            <a:r>
              <a:rPr lang="en-US" sz="11200" dirty="0">
                <a:solidFill>
                  <a:srgbClr val="FF0000"/>
                </a:solidFill>
              </a:rPr>
              <a:t>(l.26), </a:t>
            </a:r>
            <a:r>
              <a:rPr lang="en-US" sz="11200" dirty="0" err="1">
                <a:solidFill>
                  <a:srgbClr val="FF0000"/>
                </a:solidFill>
              </a:rPr>
              <a:t>elle</a:t>
            </a:r>
            <a:r>
              <a:rPr lang="en-US" sz="11200" dirty="0">
                <a:solidFill>
                  <a:srgbClr val="FF0000"/>
                </a:solidFill>
              </a:rPr>
              <a:t> nous </a:t>
            </a:r>
            <a:r>
              <a:rPr lang="en-US" sz="11200" dirty="0" err="1">
                <a:solidFill>
                  <a:srgbClr val="FF0000"/>
                </a:solidFill>
              </a:rPr>
              <a:t>habillait</a:t>
            </a:r>
            <a:r>
              <a:rPr lang="en-US" sz="11200" dirty="0">
                <a:solidFill>
                  <a:srgbClr val="FF0000"/>
                </a:solidFill>
              </a:rPr>
              <a:t> de son regard (l.26), des </a:t>
            </a:r>
            <a:r>
              <a:rPr lang="en-US" sz="11200" dirty="0" err="1">
                <a:solidFill>
                  <a:srgbClr val="FF0000"/>
                </a:solidFill>
              </a:rPr>
              <a:t>baisers</a:t>
            </a:r>
            <a:r>
              <a:rPr lang="en-US" sz="11200" dirty="0">
                <a:solidFill>
                  <a:srgbClr val="FF0000"/>
                </a:solidFill>
              </a:rPr>
              <a:t>(l.26)”</a:t>
            </a:r>
          </a:p>
          <a:p>
            <a:pPr algn="l"/>
            <a:r>
              <a:rPr lang="en-US" sz="11200" dirty="0">
                <a:solidFill>
                  <a:srgbClr val="FF0000"/>
                </a:solidFill>
              </a:rPr>
              <a:t>b) Ce champ lexical se </a:t>
            </a:r>
            <a:r>
              <a:rPr lang="en-US" sz="11200" dirty="0" err="1">
                <a:solidFill>
                  <a:srgbClr val="FF0000"/>
                </a:solidFill>
              </a:rPr>
              <a:t>rattache</a:t>
            </a:r>
            <a:r>
              <a:rPr lang="en-US" sz="11200" dirty="0">
                <a:solidFill>
                  <a:srgbClr val="FF0000"/>
                </a:solidFill>
              </a:rPr>
              <a:t> à la </a:t>
            </a:r>
            <a:r>
              <a:rPr lang="en-US" sz="11200" dirty="0" err="1">
                <a:solidFill>
                  <a:srgbClr val="FF0000"/>
                </a:solidFill>
              </a:rPr>
              <a:t>mère</a:t>
            </a:r>
            <a:r>
              <a:rPr lang="en-US" sz="11200" dirty="0">
                <a:solidFill>
                  <a:srgbClr val="FF0000"/>
                </a:solidFill>
              </a:rPr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84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L’appel des souvenirs Livre p.12-13 Corrigé (suite)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L’appel des souvenirs Livre p.12-13 Corrigé (suite)</dc:title>
  <dc:creator>Ghorayeb</dc:creator>
  <cp:lastModifiedBy>Ghorayeb</cp:lastModifiedBy>
  <cp:revision>2</cp:revision>
  <dcterms:created xsi:type="dcterms:W3CDTF">2021-10-10T12:53:50Z</dcterms:created>
  <dcterms:modified xsi:type="dcterms:W3CDTF">2021-10-10T12:55:06Z</dcterms:modified>
</cp:coreProperties>
</file>